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3" r:id="rId7"/>
    <p:sldId id="265" r:id="rId8"/>
    <p:sldId id="275" r:id="rId9"/>
    <p:sldId id="276" r:id="rId10"/>
    <p:sldId id="266" r:id="rId11"/>
    <p:sldId id="261" r:id="rId12"/>
    <p:sldId id="268" r:id="rId13"/>
    <p:sldId id="277" r:id="rId14"/>
    <p:sldId id="25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Statistical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Yael Flax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CLASSIFICATION/ logistic regression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38200" y="2323750"/>
            <a:ext cx="10755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x and y values but see if features can predict if available bikes will be in the null category or not </a:t>
            </a:r>
          </a:p>
          <a:p>
            <a:r>
              <a:rPr lang="en-US" sz="2800" dirty="0"/>
              <a:t>- Will convert this into a classification model</a:t>
            </a:r>
          </a:p>
        </p:txBody>
      </p:sp>
      <p:pic>
        <p:nvPicPr>
          <p:cNvPr id="13" name="Graphic 12" descr="Cycling outline">
            <a:extLst>
              <a:ext uri="{FF2B5EF4-FFF2-40B4-BE49-F238E27FC236}">
                <a16:creationId xmlns:a16="http://schemas.microsoft.com/office/drawing/2014/main" id="{DE742050-D60D-764C-0BD5-1334495BA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313" y="3552590"/>
            <a:ext cx="2959915" cy="29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26748" y="1797057"/>
            <a:ext cx="6671932" cy="894780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Parse through the data and extract greater detail in order to perform deeper more robust analysis – get more than one restaurant per station so regression model can be well trained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7758" y="2892485"/>
            <a:ext cx="5102680" cy="101084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diagnostic tests to test for linearity , normality of each feature and residuals before performing regression test. After  I would test for homoscedasticity to see if variance of residuals is constant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4239145"/>
            <a:ext cx="5102680" cy="101084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Request APIs /get data for other characteristics around each bike station like demographics (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ie,avg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age , income, occupation in order to discover dif. relationships these factors could have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7A5E-ECC5-354E-ED02-2BADE1CD9C0E}"/>
              </a:ext>
            </a:extLst>
          </p:cNvPr>
          <p:cNvSpPr txBox="1"/>
          <p:nvPr/>
        </p:nvSpPr>
        <p:spPr>
          <a:xfrm>
            <a:off x="3480320" y="576873"/>
            <a:ext cx="846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I had more time 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9E04DB-3030-C18E-6255-915BA8832343}"/>
              </a:ext>
            </a:extLst>
          </p:cNvPr>
          <p:cNvSpPr txBox="1"/>
          <p:nvPr/>
        </p:nvSpPr>
        <p:spPr>
          <a:xfrm rot="4067691">
            <a:off x="-527000" y="410882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DATA!!!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project flow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7758"/>
            <a:ext cx="2895600" cy="2515780"/>
          </a:xfrm>
        </p:spPr>
        <p:txBody>
          <a:bodyPr>
            <a:normAutofit/>
          </a:bodyPr>
          <a:lstStyle/>
          <a:p>
            <a:r>
              <a:rPr lang="en-US" dirty="0"/>
              <a:t>DATA API REQUESTS</a:t>
            </a:r>
          </a:p>
          <a:p>
            <a:r>
              <a:rPr lang="en-US" dirty="0"/>
              <a:t>PARSING /EXTRACTING FROM JSON</a:t>
            </a:r>
          </a:p>
          <a:p>
            <a:r>
              <a:rPr lang="en-US" dirty="0"/>
              <a:t>EDA </a:t>
            </a:r>
          </a:p>
          <a:p>
            <a:r>
              <a:rPr lang="en-US" dirty="0"/>
              <a:t>REGRESSION MODEL</a:t>
            </a:r>
          </a:p>
          <a:p>
            <a:r>
              <a:rPr lang="en-US" dirty="0"/>
              <a:t>INTERPRET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7E0-16CC-3C5E-A8BB-58BC2D26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27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C158-E285-951A-896F-DB271B20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8E6B-2369-05D7-F8F2-BF7888E4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47F9-D0E2-4B7B-85AD-946B29EF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2773-C3EB-EF25-780D-4B90BF09803F}"/>
              </a:ext>
            </a:extLst>
          </p:cNvPr>
          <p:cNvSpPr txBox="1"/>
          <p:nvPr/>
        </p:nvSpPr>
        <p:spPr>
          <a:xfrm>
            <a:off x="601211" y="1087189"/>
            <a:ext cx="109895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/>
              <a:t>ASK = identify problem and define hypothesis:</a:t>
            </a:r>
          </a:p>
          <a:p>
            <a:pPr>
              <a:lnSpc>
                <a:spcPct val="150000"/>
              </a:lnSpc>
            </a:pPr>
            <a:r>
              <a:rPr lang="en-US" dirty="0"/>
              <a:t> can we ensure more bikes are being used ? relationship b/w station’s distance to a restaurant and the number of bikes used? Relationship b/w various features and available bikes?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2)COLLECT DATA = make API requests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3)CLEAN –  for duplicate stations, restaurant names (x remove </a:t>
            </a:r>
            <a:r>
              <a:rPr lang="en-US" dirty="0" err="1"/>
              <a:t>bec</a:t>
            </a:r>
            <a:r>
              <a:rPr lang="en-US" dirty="0"/>
              <a:t>. station density),  outliers 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4) ANALYZE – visualize features see if relationship between features and available bikes</a:t>
            </a:r>
          </a:p>
          <a:p>
            <a:pPr>
              <a:lnSpc>
                <a:spcPct val="150000"/>
              </a:lnSpc>
            </a:pPr>
            <a:r>
              <a:rPr lang="en-US" dirty="0"/>
              <a:t> univariate analysis – finding qualities of individual features such as mean , median bike availability , distance .</a:t>
            </a:r>
          </a:p>
          <a:p>
            <a:pPr>
              <a:lnSpc>
                <a:spcPct val="150000"/>
              </a:lnSpc>
            </a:pPr>
            <a:r>
              <a:rPr lang="en-US" dirty="0"/>
              <a:t> Bivariate analysis –testing relationship between features &amp; bike usage </a:t>
            </a:r>
            <a:r>
              <a:rPr lang="en-US" dirty="0" err="1"/>
              <a:t>ie</a:t>
            </a:r>
            <a:r>
              <a:rPr lang="en-US" dirty="0"/>
              <a:t>. scatter plots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9FB9E8-0177-62A2-47A7-2541422F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30" y="4944379"/>
            <a:ext cx="1647578" cy="177709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945333"/>
                  </p:ext>
                </p:extLst>
              </p:nvPr>
            </p:nvGraphicFramePr>
            <p:xfrm>
              <a:off x="10536565" y="208170"/>
              <a:ext cx="1655435" cy="33489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5435" cy="3348926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380151" ay="-697525" az="-769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14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6565" y="208170"/>
                <a:ext cx="1655435" cy="3348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132F8-2E91-34E2-B5C0-8C5E6A55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821628"/>
            <a:ext cx="10783347" cy="3965063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0CB4A4D8-1639-70DE-61EE-3F82548ED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2951" y="4923886"/>
            <a:ext cx="6696074" cy="365125"/>
          </a:xfrm>
        </p:spPr>
        <p:txBody>
          <a:bodyPr>
            <a:normAutofit/>
          </a:bodyPr>
          <a:lstStyle/>
          <a:p>
            <a:r>
              <a:rPr lang="en-US" dirty="0"/>
              <a:t>Descriptive Statistics for yelp + </a:t>
            </a:r>
            <a:r>
              <a:rPr lang="en-US" dirty="0" err="1"/>
              <a:t>fsq</a:t>
            </a:r>
            <a:r>
              <a:rPr lang="en-US" dirty="0"/>
              <a:t> (merged)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5C53E-3334-EE3F-3467-8F623FD4FC59}"/>
              </a:ext>
            </a:extLst>
          </p:cNvPr>
          <p:cNvSpPr txBox="1"/>
          <p:nvPr/>
        </p:nvSpPr>
        <p:spPr>
          <a:xfrm>
            <a:off x="3573710" y="5704514"/>
            <a:ext cx="662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8.57 avg available bikes, avg station latitude and long – most bike stations are in the same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353E3-12B0-3236-5792-5FB2034BC926}"/>
              </a:ext>
            </a:extLst>
          </p:cNvPr>
          <p:cNvSpPr txBox="1"/>
          <p:nvPr/>
        </p:nvSpPr>
        <p:spPr>
          <a:xfrm>
            <a:off x="595618" y="37750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UNIVARIATE ANALYSIS 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541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Based on the data provided by the city of Toronto, bike stations are strategically positioned in locations that intentionally have overlapping coverage.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A1BF6-0F25-6CE4-55B7-07F1D8B0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0800000" flipH="1" flipV="1">
            <a:off x="0" y="2969703"/>
            <a:ext cx="1590413" cy="2952925"/>
          </a:xfrm>
        </p:spPr>
        <p:txBody>
          <a:bodyPr/>
          <a:lstStyle/>
          <a:p>
            <a:r>
              <a:rPr lang="en-US" sz="1200" dirty="0"/>
              <a:t>EDA – overlapping restaurants for different stations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CC92-0F14-0CAB-FDBE-EA08B8BE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C4C06B9B-AA7E-22E6-4FD6-83B1106D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03" y="1724679"/>
            <a:ext cx="9447288" cy="4701288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71A9F9F6-7919-1E41-AB23-F901AE5B839D}"/>
              </a:ext>
            </a:extLst>
          </p:cNvPr>
          <p:cNvSpPr/>
          <p:nvPr/>
        </p:nvSpPr>
        <p:spPr>
          <a:xfrm rot="10800000">
            <a:off x="6484047" y="4689955"/>
            <a:ext cx="1082180" cy="125584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9462A25-F681-594C-8B31-2651F87A8B06}"/>
              </a:ext>
            </a:extLst>
          </p:cNvPr>
          <p:cNvSpPr/>
          <p:nvPr/>
        </p:nvSpPr>
        <p:spPr>
          <a:xfrm rot="16200000">
            <a:off x="6622466" y="2794749"/>
            <a:ext cx="738231" cy="101506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9732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EDA: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CheckING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normality &amp;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SKewdness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characteristics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17B4-3EB4-D7B2-AAAB-520F6322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4" t="32380" r="37385" b="13610"/>
          <a:stretch/>
        </p:blipFill>
        <p:spPr>
          <a:xfrm>
            <a:off x="134226" y="2009086"/>
            <a:ext cx="3820486" cy="2839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DE796-8A5E-C3AA-EF4C-6F1C17E213FC}"/>
              </a:ext>
            </a:extLst>
          </p:cNvPr>
          <p:cNvSpPr txBox="1"/>
          <p:nvPr/>
        </p:nvSpPr>
        <p:spPr>
          <a:xfrm>
            <a:off x="327170" y="1250265"/>
            <a:ext cx="424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available bikes distribution –skewed to the left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023D0-D0B1-21DE-A85F-C367729960DD}"/>
              </a:ext>
            </a:extLst>
          </p:cNvPr>
          <p:cNvSpPr txBox="1"/>
          <p:nvPr/>
        </p:nvSpPr>
        <p:spPr>
          <a:xfrm>
            <a:off x="4429560" y="1132350"/>
            <a:ext cx="36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distribution for distance except for outlier distance of ~900m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A8CC3-CCA1-12B0-845A-04383C06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28" y="1978014"/>
            <a:ext cx="3505639" cy="27378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6AF7BE-C42F-60F5-7851-D5E978D38C5E}"/>
              </a:ext>
            </a:extLst>
          </p:cNvPr>
          <p:cNvSpPr txBox="1"/>
          <p:nvPr/>
        </p:nvSpPr>
        <p:spPr>
          <a:xfrm>
            <a:off x="4571998" y="4628162"/>
            <a:ext cx="3388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Outlier = x remove </a:t>
            </a:r>
            <a:r>
              <a:rPr lang="en-US" sz="1600" dirty="0" err="1"/>
              <a:t>bec</a:t>
            </a:r>
            <a:r>
              <a:rPr lang="en-US" sz="1600" dirty="0"/>
              <a:t>.  can be explained yelp Api request = highest rated restaurant per station with the radius 1000 as a gauge but not as a strict limit </a:t>
            </a:r>
          </a:p>
          <a:p>
            <a:r>
              <a:rPr lang="en-US" sz="1600" dirty="0"/>
              <a:t>Its true so x remove, request more data for more balance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662E69-AF23-0F14-0173-38EB006B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89" y="2072459"/>
            <a:ext cx="3962527" cy="30586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F0E636-95A4-A4C2-83E3-41516E3AE6C9}"/>
              </a:ext>
            </a:extLst>
          </p:cNvPr>
          <p:cNvSpPr txBox="1"/>
          <p:nvPr/>
        </p:nvSpPr>
        <p:spPr>
          <a:xfrm>
            <a:off x="8095376" y="1409350"/>
            <a:ext cx="371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Non-normal distribution for venue types</a:t>
            </a:r>
          </a:p>
        </p:txBody>
      </p:sp>
    </p:spTree>
    <p:extLst>
      <p:ext uri="{BB962C8B-B14F-4D97-AF65-F5344CB8AC3E}">
        <p14:creationId xmlns:p14="http://schemas.microsoft.com/office/powerpoint/2010/main" val="17989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46" y="136525"/>
            <a:ext cx="5111750" cy="228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Visualization for regression model WITH Multivariate features vs available bikes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8EEE-7E6E-19C4-E924-CED31F05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2793534"/>
            <a:ext cx="10981189" cy="26005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B64AF5-6E2D-E16F-7AA3-B9F18643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0588" y="5539978"/>
            <a:ext cx="7961152" cy="199786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visual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EDAnalysis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: there does not seem to be a relationship between distance, rating 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review_count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is_pizza,is_bar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is_Mexican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is_Vegetarian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is_Filipino,is_Indian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respectively and available bikes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46F36E1-59DB-FEE6-30F6-980E16EA6AC1}"/>
              </a:ext>
            </a:extLst>
          </p:cNvPr>
          <p:cNvCxnSpPr>
            <a:cxnSpLocks/>
          </p:cNvCxnSpPr>
          <p:nvPr/>
        </p:nvCxnSpPr>
        <p:spPr>
          <a:xfrm>
            <a:off x="5935560" y="3284287"/>
            <a:ext cx="1127970" cy="84309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50F1C32-BF17-6980-BEDD-A9362FA7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363" y="892175"/>
            <a:ext cx="842327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H(o): there is no relationship b/w features and available bikes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H(1): there is a relationship b/w features and available bikes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6B1FAB5-8830-39EE-8074-72E02185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" y="2459736"/>
            <a:ext cx="5475215" cy="42617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D3F3FF-D867-3F60-06F6-A41A4BAD2D4B}"/>
              </a:ext>
            </a:extLst>
          </p:cNvPr>
          <p:cNvSpPr txBox="1"/>
          <p:nvPr/>
        </p:nvSpPr>
        <p:spPr>
          <a:xfrm>
            <a:off x="7357145" y="3429000"/>
            <a:ext cx="45803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P-val:for</a:t>
            </a:r>
            <a:r>
              <a:rPr lang="en-US" sz="2400" dirty="0">
                <a:solidFill>
                  <a:schemeClr val="accent6"/>
                </a:solidFill>
              </a:rPr>
              <a:t> most features is above %5 – insignificant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&amp;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Adjusted R^2 : is low – not fitted</a:t>
            </a:r>
          </a:p>
          <a:p>
            <a:endParaRPr lang="en-US" dirty="0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E0528851-8F85-BE87-DD20-71FDF326A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052" y="5253460"/>
            <a:ext cx="1424730" cy="1424730"/>
          </a:xfrm>
          <a:prstGeom prst="rect">
            <a:avLst/>
          </a:prstGeom>
        </p:spPr>
      </p:pic>
      <p:pic>
        <p:nvPicPr>
          <p:cNvPr id="37" name="Graphic 36" descr="Thumbs Down with solid fill">
            <a:extLst>
              <a:ext uri="{FF2B5EF4-FFF2-40B4-BE49-F238E27FC236}">
                <a16:creationId xmlns:a16="http://schemas.microsoft.com/office/drawing/2014/main" id="{E1C5239A-3097-F7CD-6D4F-0D0B3754D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4022" y="1806575"/>
            <a:ext cx="914400" cy="914400"/>
          </a:xfrm>
          <a:prstGeom prst="rect">
            <a:avLst/>
          </a:prstGeom>
        </p:spPr>
      </p:pic>
      <p:pic>
        <p:nvPicPr>
          <p:cNvPr id="39" name="Graphic 38" descr="Thumbs up sign with solid fill">
            <a:extLst>
              <a:ext uri="{FF2B5EF4-FFF2-40B4-BE49-F238E27FC236}">
                <a16:creationId xmlns:a16="http://schemas.microsoft.com/office/drawing/2014/main" id="{7CA2432C-D629-C1A8-E6B2-F66D88257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4022" y="358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linear regression interpretation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13033" y="1098958"/>
            <a:ext cx="1083088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 to reject null hypothesis because p-</a:t>
            </a:r>
            <a:r>
              <a:rPr lang="en-US" sz="2800" dirty="0" err="1"/>
              <a:t>vals</a:t>
            </a:r>
            <a:r>
              <a:rPr lang="en-US" sz="2800" dirty="0"/>
              <a:t> &gt; .05</a:t>
            </a:r>
          </a:p>
          <a:p>
            <a:endParaRPr lang="en-US" sz="2800" dirty="0"/>
          </a:p>
          <a:p>
            <a:r>
              <a:rPr lang="en-US" sz="2800" dirty="0" err="1"/>
              <a:t>Is_Mexican</a:t>
            </a:r>
            <a:r>
              <a:rPr lang="en-US" sz="2800" dirty="0"/>
              <a:t> : p-value  ~ .02  , significant </a:t>
            </a:r>
          </a:p>
          <a:p>
            <a:endParaRPr lang="en-US" sz="2800" dirty="0"/>
          </a:p>
          <a:p>
            <a:r>
              <a:rPr lang="en-US" sz="2800" dirty="0"/>
              <a:t>Adjusted R Squared &lt; .05 , unfitting , variables explain ~ %4.4 of variance in available bikes</a:t>
            </a:r>
          </a:p>
          <a:p>
            <a:endParaRPr lang="en-US" sz="2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is_Mexican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Mexican venue, there is an estimated increase of 4.6633 units in the available bikes.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is_Bakeries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bakery venue, there is an estimated decrease of 8.8171 units in the available bikes.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33fabf-ff52-479a-a9f8-c1ecc9446b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698181A6D54545ACC439EA44557ED4" ma:contentTypeVersion="3" ma:contentTypeDescription="Create a new document." ma:contentTypeScope="" ma:versionID="a9afa7a5cfa775fb555aeea3137413d3">
  <xsd:schema xmlns:xsd="http://www.w3.org/2001/XMLSchema" xmlns:xs="http://www.w3.org/2001/XMLSchema" xmlns:p="http://schemas.microsoft.com/office/2006/metadata/properties" xmlns:ns3="bd33fabf-ff52-479a-a9f8-c1ecc9446b57" targetNamespace="http://schemas.microsoft.com/office/2006/metadata/properties" ma:root="true" ma:fieldsID="9ac63a88960bcf213bc82b47f4b1a998" ns3:_="">
    <xsd:import namespace="bd33fabf-ff52-479a-a9f8-c1ecc9446b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3fabf-ff52-479a-a9f8-c1ecc9446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bd33fabf-ff52-479a-a9f8-c1ecc9446b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E2C759-7774-46F6-9004-15A3AFCDD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3fabf-ff52-479a-a9f8-c1ecc9446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{BE97F79D-7865-40FA-9ED2-643004B16053}tf67328976_win32</Template>
  <TotalTime>3561</TotalTime>
  <Words>665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Söhne</vt:lpstr>
      <vt:lpstr>Tenorite</vt:lpstr>
      <vt:lpstr>Office Theme</vt:lpstr>
      <vt:lpstr>Statistical modelling</vt:lpstr>
      <vt:lpstr>project flow and steps</vt:lpstr>
      <vt:lpstr>EDA</vt:lpstr>
      <vt:lpstr>PowerPoint Presentation</vt:lpstr>
      <vt:lpstr>Based on the data provided by the city of Toronto, bike stations are strategically positioned in locations that intentionally have overlapping coverage.</vt:lpstr>
      <vt:lpstr>EDA: CheckING for normality &amp; SKewdness of characteristics </vt:lpstr>
      <vt:lpstr>Visualization for regression model WITH Multivariate features vs available bikes </vt:lpstr>
      <vt:lpstr>H(o): there is no relationship b/w features and available bikes  H(1): there is a relationship b/w features and available bikes</vt:lpstr>
      <vt:lpstr> linear regression interpretation</vt:lpstr>
      <vt:lpstr>CLASSIFICATION/ logistic regression Idea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yaelflax6@gmail.com</dc:creator>
  <cp:lastModifiedBy>yaelflax6@gmail.com</cp:lastModifiedBy>
  <cp:revision>39</cp:revision>
  <dcterms:created xsi:type="dcterms:W3CDTF">2023-06-30T15:05:14Z</dcterms:created>
  <dcterms:modified xsi:type="dcterms:W3CDTF">2023-07-04T22:31:14Z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0x01010056698181A6D54545ACC439EA44557ED4</vt:lpwstr>
  </property>
</Properties>
</file>